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1"/>
  </p:notesMasterIdLst>
  <p:sldIdLst>
    <p:sldId id="256" r:id="rId2"/>
    <p:sldId id="257" r:id="rId3"/>
    <p:sldId id="258" r:id="rId4"/>
    <p:sldId id="260" r:id="rId5"/>
    <p:sldId id="261" r:id="rId6"/>
    <p:sldId id="262" r:id="rId7"/>
    <p:sldId id="263" r:id="rId8"/>
    <p:sldId id="259" r:id="rId9"/>
    <p:sldId id="264" r:id="rId10"/>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69217" autoAdjust="0"/>
  </p:normalViewPr>
  <p:slideViewPr>
    <p:cSldViewPr>
      <p:cViewPr>
        <p:scale>
          <a:sx n="51" d="100"/>
          <a:sy n="51" d="100"/>
        </p:scale>
        <p:origin x="-1704" y="-594"/>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4820"/>
          </a:xfrm>
          <a:prstGeom prst="rect">
            <a:avLst/>
          </a:prstGeom>
        </p:spPr>
        <p:txBody>
          <a:bodyPr vert="horz" lIns="93177" tIns="46589" rIns="93177" bIns="46589" rtlCol="0"/>
          <a:lstStyle>
            <a:lvl1pPr algn="r">
              <a:defRPr sz="1200"/>
            </a:lvl1pPr>
          </a:lstStyle>
          <a:p>
            <a:fld id="{717E58B3-D467-45F9-A2F0-9501180D4C5E}" type="datetimeFigureOut">
              <a:rPr lang="en-US" smtClean="0"/>
              <a:t>12/16/2015</a:t>
            </a:fld>
            <a:endParaRPr lang="en-US"/>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7" tIns="46589" rIns="93177" bIns="46589"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a:defRPr sz="1200"/>
            </a:lvl1pPr>
          </a:lstStyle>
          <a:p>
            <a:fld id="{8EC7292F-F343-43CC-B3C4-EAC1135478A8}" type="slidenum">
              <a:rPr lang="en-US" smtClean="0"/>
              <a:t>‹#›</a:t>
            </a:fld>
            <a:endParaRPr lang="en-US"/>
          </a:p>
        </p:txBody>
      </p:sp>
    </p:spTree>
    <p:extLst>
      <p:ext uri="{BB962C8B-B14F-4D97-AF65-F5344CB8AC3E}">
        <p14:creationId xmlns:p14="http://schemas.microsoft.com/office/powerpoint/2010/main" val="206030082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EC7292F-F343-43CC-B3C4-EAC1135478A8}" type="slidenum">
              <a:rPr lang="en-US" smtClean="0"/>
              <a:t>1</a:t>
            </a:fld>
            <a:endParaRPr lang="en-US"/>
          </a:p>
        </p:txBody>
      </p:sp>
    </p:spTree>
    <p:extLst>
      <p:ext uri="{BB962C8B-B14F-4D97-AF65-F5344CB8AC3E}">
        <p14:creationId xmlns:p14="http://schemas.microsoft.com/office/powerpoint/2010/main" val="348294008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defRPr/>
            </a:pPr>
            <a:r>
              <a:rPr lang="en-US" dirty="0" smtClean="0"/>
              <a:t>(Read slide)</a:t>
            </a:r>
            <a:r>
              <a:rPr lang="en-US" baseline="0" dirty="0" smtClean="0"/>
              <a:t> </a:t>
            </a:r>
            <a:r>
              <a:rPr lang="en-US" dirty="0" smtClean="0"/>
              <a:t>Some of these practices are not being used as frequently in school, especially play, talk, and sing. </a:t>
            </a:r>
            <a:r>
              <a:rPr lang="en-US" baseline="0" dirty="0" smtClean="0"/>
              <a:t>While researching for this presentation, I was surprised to find I could add “write” to the list of practices not being used frequently in school! </a:t>
            </a:r>
            <a:r>
              <a:rPr lang="en-US" dirty="0" smtClean="0"/>
              <a:t>We will discuss using these practices as part of afterschool programming, using them to  continue and enhance the literacy and learning.</a:t>
            </a:r>
          </a:p>
          <a:p>
            <a:r>
              <a:rPr lang="en-US" baseline="0" dirty="0" smtClean="0"/>
              <a:t>These five practices are researched. They are proven to be effective ways to prepare early learners for school, but I didn’t see how these practices would be any less valuable for the school aged program attendees, whether it’s for afterschool, weekend, or even summer programming, and wanted to continue the learning this way, so that it is learning disguised, because it is learning that is fun!</a:t>
            </a:r>
          </a:p>
          <a:p>
            <a:r>
              <a:rPr lang="en-US" baseline="0" dirty="0" smtClean="0"/>
              <a:t>Some of these ideas will take you right into teen programming.</a:t>
            </a:r>
            <a:endParaRPr lang="en-US" dirty="0"/>
          </a:p>
        </p:txBody>
      </p:sp>
      <p:sp>
        <p:nvSpPr>
          <p:cNvPr id="4" name="Slide Number Placeholder 3"/>
          <p:cNvSpPr>
            <a:spLocks noGrp="1"/>
          </p:cNvSpPr>
          <p:nvPr>
            <p:ph type="sldNum" sz="quarter" idx="10"/>
          </p:nvPr>
        </p:nvSpPr>
        <p:spPr/>
        <p:txBody>
          <a:bodyPr/>
          <a:lstStyle/>
          <a:p>
            <a:fld id="{8EC7292F-F343-43CC-B3C4-EAC1135478A8}" type="slidenum">
              <a:rPr lang="en-US" smtClean="0"/>
              <a:t>2</a:t>
            </a:fld>
            <a:endParaRPr lang="en-US"/>
          </a:p>
        </p:txBody>
      </p:sp>
    </p:spTree>
    <p:extLst>
      <p:ext uri="{BB962C8B-B14F-4D97-AF65-F5344CB8AC3E}">
        <p14:creationId xmlns:p14="http://schemas.microsoft.com/office/powerpoint/2010/main" val="273842571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defRPr/>
            </a:pPr>
            <a:r>
              <a:rPr lang="en-US" dirty="0" smtClean="0"/>
              <a:t>If you know the children for whom you conduct programming, this one is easy. If you don’t, it is a great way to connect with them, which will provide the basis for adding the other practices to everything you do with youth after school. </a:t>
            </a:r>
          </a:p>
          <a:p>
            <a:pPr defTabSz="931774">
              <a:defRPr/>
            </a:pPr>
            <a:r>
              <a:rPr lang="en-US" dirty="0" smtClean="0"/>
              <a:t>Ideas for talking include what some</a:t>
            </a:r>
            <a:r>
              <a:rPr lang="en-US" baseline="0" dirty="0" smtClean="0"/>
              <a:t> refer to as “book talk” or “shelf talk.” I do mean a book or shelf talk, where you can read a chapter of a great book instead of using a picture book, so the older youth feel your choice is more age appropriate, and then suggest similar books to read. Or find a shelf browser when you’re not programming and talk, too. </a:t>
            </a:r>
            <a:r>
              <a:rPr lang="en-US" dirty="0" smtClean="0"/>
              <a:t>Bunches of book talks for ideas (adapt for your program): http://teacher.scholastic.com/products/tradebooks/booktalks.htm</a:t>
            </a:r>
          </a:p>
          <a:p>
            <a:pPr defTabSz="931774">
              <a:defRPr/>
            </a:pPr>
            <a:endParaRPr lang="en-US" baseline="0" dirty="0" smtClean="0"/>
          </a:p>
          <a:p>
            <a:pPr defTabSz="931774">
              <a:defRPr/>
            </a:pPr>
            <a:r>
              <a:rPr lang="en-US" baseline="0" dirty="0" smtClean="0"/>
              <a:t>Keep in mind when you read chapter books, do it the same way you do the picture books to your early literacy crowd: wonder aloud, ask questions and have them predict what comes next. What is fun with the after school crowd is that you can also have them make alternate endings for the books or chapters!</a:t>
            </a:r>
          </a:p>
          <a:p>
            <a:pPr defTabSz="931774">
              <a:defRPr/>
            </a:pPr>
            <a:r>
              <a:rPr lang="en-US" baseline="0" dirty="0" smtClean="0"/>
              <a:t>Talk during a craft time, talk in the shelves. So many times I find all I have to do is get the conversation started and then it doesn’t stop. It’s not like the goal has to be getting them to talk to you—it can also be getting them to talk to each other, and in a polite, indoor voice, respectful kind of way!</a:t>
            </a:r>
          </a:p>
          <a:p>
            <a:pPr defTabSz="931774">
              <a:defRPr/>
            </a:pPr>
            <a:r>
              <a:rPr lang="en-US" baseline="0" dirty="0" smtClean="0"/>
              <a:t>In the bibliography is a link to a rubric for 6</a:t>
            </a:r>
            <a:r>
              <a:rPr lang="en-US" baseline="30000" dirty="0" smtClean="0"/>
              <a:t>th</a:t>
            </a:r>
            <a:r>
              <a:rPr lang="en-US" baseline="0" dirty="0" smtClean="0"/>
              <a:t> and 7</a:t>
            </a:r>
            <a:r>
              <a:rPr lang="en-US" baseline="30000" dirty="0" smtClean="0"/>
              <a:t>th</a:t>
            </a:r>
            <a:r>
              <a:rPr lang="en-US" baseline="0" dirty="0" smtClean="0"/>
              <a:t> graders in conducting a book talk as an assignment, but I thought some of the ideas given to them for their book talks could give you ideas for your own.</a:t>
            </a:r>
            <a:endParaRPr lang="en-US" dirty="0" smtClean="0"/>
          </a:p>
          <a:p>
            <a:endParaRPr lang="en-US" dirty="0"/>
          </a:p>
        </p:txBody>
      </p:sp>
      <p:sp>
        <p:nvSpPr>
          <p:cNvPr id="4" name="Slide Number Placeholder 3"/>
          <p:cNvSpPr>
            <a:spLocks noGrp="1"/>
          </p:cNvSpPr>
          <p:nvPr>
            <p:ph type="sldNum" sz="quarter" idx="10"/>
          </p:nvPr>
        </p:nvSpPr>
        <p:spPr/>
        <p:txBody>
          <a:bodyPr/>
          <a:lstStyle/>
          <a:p>
            <a:fld id="{8EC7292F-F343-43CC-B3C4-EAC1135478A8}" type="slidenum">
              <a:rPr lang="en-US" smtClean="0"/>
              <a:t>3</a:t>
            </a:fld>
            <a:endParaRPr lang="en-US"/>
          </a:p>
        </p:txBody>
      </p:sp>
    </p:spTree>
    <p:extLst>
      <p:ext uri="{BB962C8B-B14F-4D97-AF65-F5344CB8AC3E}">
        <p14:creationId xmlns:p14="http://schemas.microsoft.com/office/powerpoint/2010/main" val="167526093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It’s easier for</a:t>
            </a:r>
            <a:r>
              <a:rPr lang="en-US" baseline="0" dirty="0" smtClean="0"/>
              <a:t> the singing to become </a:t>
            </a:r>
            <a:r>
              <a:rPr lang="en-US" baseline="0" dirty="0" smtClean="0"/>
              <a:t>a concept of “music” </a:t>
            </a:r>
            <a:r>
              <a:rPr lang="en-US" baseline="0" dirty="0" smtClean="0"/>
              <a:t>here. If you and your program attendees are comfortable with singing, go for it! Using language with the other side of your brain is a wonderful way to increase language </a:t>
            </a:r>
            <a:r>
              <a:rPr lang="en-US" baseline="0" dirty="0" smtClean="0"/>
              <a:t>comprehension, and having </a:t>
            </a:r>
            <a:r>
              <a:rPr lang="en-US" baseline="0" dirty="0" smtClean="0"/>
              <a:t>music as part of your programming is going to improve rhythmic thinking and comprehension, although studies </a:t>
            </a:r>
            <a:r>
              <a:rPr lang="en-US" baseline="0" dirty="0" smtClean="0"/>
              <a:t>actually show </a:t>
            </a:r>
            <a:r>
              <a:rPr lang="en-US" baseline="0" dirty="0" smtClean="0"/>
              <a:t>more improvement with math understanding. </a:t>
            </a:r>
            <a:endParaRPr lang="en-US" baseline="0" dirty="0" smtClean="0"/>
          </a:p>
          <a:p>
            <a:endParaRPr lang="en-US" baseline="0" dirty="0" smtClean="0"/>
          </a:p>
          <a:p>
            <a:r>
              <a:rPr lang="en-US" baseline="0" dirty="0" smtClean="0"/>
              <a:t>Singing </a:t>
            </a:r>
            <a:r>
              <a:rPr lang="en-US" baseline="0" dirty="0" smtClean="0"/>
              <a:t>current song lyrics, tying in a current hit with a book on the shelf, developing a soundtrack for a character in a book you’re going to read or excerpt are all wonderful ways to get music and singing into your afterschool programs. Programs to use for multimedia use are Spotify, Pandora, or </a:t>
            </a:r>
            <a:r>
              <a:rPr lang="en-US" baseline="0" dirty="0" err="1" smtClean="0"/>
              <a:t>Grooveshark</a:t>
            </a:r>
            <a:r>
              <a:rPr lang="en-US" baseline="0" dirty="0" smtClean="0"/>
              <a:t>. </a:t>
            </a:r>
            <a:r>
              <a:rPr lang="en-US" baseline="0" dirty="0" err="1" smtClean="0"/>
              <a:t>Grooveshark</a:t>
            </a:r>
            <a:r>
              <a:rPr lang="en-US" baseline="0" dirty="0" smtClean="0"/>
              <a:t>, I know for sure, is one where you </a:t>
            </a:r>
            <a:r>
              <a:rPr lang="en-US" baseline="0" dirty="0" smtClean="0"/>
              <a:t>can make your own playlists based on the songs others have uploaded. If the idea of copyright has you nervous, look for music in Creative Commons.</a:t>
            </a:r>
            <a:endParaRPr lang="en-US" dirty="0" smtClean="0"/>
          </a:p>
        </p:txBody>
      </p:sp>
      <p:sp>
        <p:nvSpPr>
          <p:cNvPr id="4" name="Slide Number Placeholder 3"/>
          <p:cNvSpPr>
            <a:spLocks noGrp="1"/>
          </p:cNvSpPr>
          <p:nvPr>
            <p:ph type="sldNum" sz="quarter" idx="10"/>
          </p:nvPr>
        </p:nvSpPr>
        <p:spPr/>
        <p:txBody>
          <a:bodyPr/>
          <a:lstStyle/>
          <a:p>
            <a:fld id="{8EC7292F-F343-43CC-B3C4-EAC1135478A8}" type="slidenum">
              <a:rPr lang="en-US" smtClean="0"/>
              <a:t>4</a:t>
            </a:fld>
            <a:endParaRPr lang="en-US"/>
          </a:p>
        </p:txBody>
      </p:sp>
    </p:spTree>
    <p:extLst>
      <p:ext uri="{BB962C8B-B14F-4D97-AF65-F5344CB8AC3E}">
        <p14:creationId xmlns:p14="http://schemas.microsoft.com/office/powerpoint/2010/main" val="41762087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defRPr/>
            </a:pPr>
            <a:r>
              <a:rPr lang="en-US" baseline="0" dirty="0" smtClean="0"/>
              <a:t>Just as picture books have that “rich language” for the early learners, the chapter books offer language and vocabulary many children don’t hear in day-to-day life. Offering non-fiction selections to go along with a chapter book on display or being excerpted in a program is an even richer way to get their language synapses firing! I still use phonics ideas, or phonological awareness when I read, as I find the school age children still need this presented to them from time to time, interrupting the story to talk about the words’ sounds in a fun way, talk about rhyming, or even reading the word wrong—such as if it starts with a “g” I pronounce it with the wrong sound, like giraffe becomes Gur-</a:t>
            </a:r>
            <a:r>
              <a:rPr lang="en-US" baseline="0" dirty="0" err="1" smtClean="0"/>
              <a:t>affe</a:t>
            </a:r>
            <a:r>
              <a:rPr lang="en-US" baseline="0" dirty="0" smtClean="0"/>
              <a:t> instead, so they have to correct me. I slow it down a little to bring their attention to it. Sometimes I get everyone focused on the story again, too, once someone notices I said it wrong (if no one notices, I may bring it up and ask them about it, or I may keep going and pretend it never happened.)</a:t>
            </a:r>
          </a:p>
          <a:p>
            <a:pPr defTabSz="931774">
              <a:defRPr/>
            </a:pPr>
            <a:endParaRPr lang="en-US" baseline="0" dirty="0" smtClean="0"/>
          </a:p>
          <a:p>
            <a:pPr defTabSz="931774">
              <a:defRPr/>
            </a:pPr>
            <a:r>
              <a:rPr lang="en-US" baseline="0" dirty="0" smtClean="0"/>
              <a:t>For ideas on meeting the needs of my after school youth, I head to a page of standards, so I know what is expected of them. It’s the Common Core State Standards Initiative Page, and is listed in the Bibliography page. I usually gear my programs to the second and third grade level, unless it is specifically a teen/tween program, but it might be totally different for you. One of the schools in the area is considered an at-risk school and the children aren’t always age appropriate with their learning, but whether or not that pertains to the children in the program, I find meeting the needs a grade or even two below the age of the attendees makes it more fun. It’s review of those skills, and solidifies their foundation of learning without making it WORK, or challenging, which is what I don’t want in a general program. I’ve had swings in the population where that is what participants wanted, and would offer them something extra, but otherwise, no. Just fun and a review of skills they should already know.</a:t>
            </a:r>
            <a:endParaRPr lang="en-US" dirty="0" smtClean="0"/>
          </a:p>
          <a:p>
            <a:endParaRPr lang="en-US" dirty="0" smtClean="0"/>
          </a:p>
          <a:p>
            <a:r>
              <a:rPr lang="en-US" dirty="0" smtClean="0"/>
              <a:t>Great picture books for younger</a:t>
            </a:r>
            <a:r>
              <a:rPr lang="en-US" baseline="0" dirty="0" smtClean="0"/>
              <a:t> school age are found at the Growing Wisconsin Reader School page, which is on the Resources slide, as is the Books by Theme page from Reading Rockets.</a:t>
            </a:r>
          </a:p>
        </p:txBody>
      </p:sp>
      <p:sp>
        <p:nvSpPr>
          <p:cNvPr id="4" name="Slide Number Placeholder 3"/>
          <p:cNvSpPr>
            <a:spLocks noGrp="1"/>
          </p:cNvSpPr>
          <p:nvPr>
            <p:ph type="sldNum" sz="quarter" idx="10"/>
          </p:nvPr>
        </p:nvSpPr>
        <p:spPr/>
        <p:txBody>
          <a:bodyPr/>
          <a:lstStyle/>
          <a:p>
            <a:fld id="{8EC7292F-F343-43CC-B3C4-EAC1135478A8}" type="slidenum">
              <a:rPr lang="en-US" smtClean="0"/>
              <a:t>5</a:t>
            </a:fld>
            <a:endParaRPr lang="en-US"/>
          </a:p>
        </p:txBody>
      </p:sp>
    </p:spTree>
    <p:extLst>
      <p:ext uri="{BB962C8B-B14F-4D97-AF65-F5344CB8AC3E}">
        <p14:creationId xmlns:p14="http://schemas.microsoft.com/office/powerpoint/2010/main" val="269047424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For my</a:t>
            </a:r>
            <a:r>
              <a:rPr lang="en-US" baseline="0" dirty="0" smtClean="0"/>
              <a:t> early learning programs, I call writing Utensil Use. I keep that in mind for afterschool, too.</a:t>
            </a:r>
          </a:p>
          <a:p>
            <a:endParaRPr lang="en-US" dirty="0" smtClean="0"/>
          </a:p>
          <a:p>
            <a:r>
              <a:rPr lang="en-US" dirty="0" smtClean="0"/>
              <a:t>So much of more of children’s writing is now on the computer, but they still do write out assignments, and children still struggle with it. Incorporating</a:t>
            </a:r>
            <a:r>
              <a:rPr lang="en-US" baseline="0" dirty="0" smtClean="0"/>
              <a:t> chalk drawing outside, or painting with paintbrushes, gets them used to that grip without getting the groans that occur when I tell them we’re going to be writing during summer program or after school programs. I try to avoid the groans…</a:t>
            </a:r>
            <a:endParaRPr lang="en-US" dirty="0" smtClean="0"/>
          </a:p>
          <a:p>
            <a:endParaRPr lang="en-US" dirty="0" smtClean="0"/>
          </a:p>
          <a:p>
            <a:r>
              <a:rPr lang="en-US" dirty="0" smtClean="0"/>
              <a:t>When it comes to actual writing, we do exercises that include writing. This summer I received a box  of books from First Book called Disney’s Phineas and </a:t>
            </a:r>
            <a:r>
              <a:rPr lang="en-US" dirty="0" err="1" smtClean="0"/>
              <a:t>Ferb</a:t>
            </a:r>
            <a:r>
              <a:rPr lang="en-US" dirty="0" smtClean="0"/>
              <a:t>: Agent P’s Guide to Fighting Evil,</a:t>
            </a:r>
            <a:r>
              <a:rPr lang="en-US" baseline="0" dirty="0" smtClean="0"/>
              <a:t> and we went through the book for the summer reading program so we could all better learn to be heroes, each child getting to keep their copy. The book incorporated reading, writing, playing, and talking and I know some of the children came to the program just to work in the book some days. I will be hard pressed to come up with something else to do the same, but I am hoping to develop something with the sport theme because it was so successful. It was the book that actually made me think of the five practices being a part of the school aged programs we offer, although it wasn’t until we started the book and the summer program was in full gear, so I didn’t find a way to get singing in there except for the one day I made them sing a phrase of a song to be the passcode for entering their secret lair. Back to writing, however, and seeing that they needed this, and how it helped them understand more of what they were reading in the book when we reviewed, yet was fun enough that they didn’t see it as school work made me want to replicate what we were doing and implement something like it every summer.</a:t>
            </a:r>
          </a:p>
          <a:p>
            <a:endParaRPr lang="en-US" baseline="0" dirty="0" smtClean="0"/>
          </a:p>
          <a:p>
            <a:r>
              <a:rPr lang="en-US" baseline="0" dirty="0" smtClean="0"/>
              <a:t>I always incorporate journaling for the summer, but do not have many takers. I instead started developing “Playlists” for the participants. We take a part of the program and get everyone’s favorites, and they usually write them down, sometimes sharing why they like it. I then compile them and share them with the group, one year I even had them listed in the local paper. We do sometimes have questions that they write answers to for certain books or ideas presented, not only the favorites, but also topics like bullying. I have them write ideas down, then present them anonymously, putting the papers into a book or folder so they can’t see whose work I’m sharing.</a:t>
            </a:r>
          </a:p>
          <a:p>
            <a:endParaRPr lang="en-US" baseline="0" dirty="0" smtClean="0"/>
          </a:p>
          <a:p>
            <a:r>
              <a:rPr lang="en-US" baseline="0" dirty="0" smtClean="0"/>
              <a:t>I also incorporate poetry. I have some photos with some simple ideas we accomplished. I just happened to take the picture of the chalk drawing because it started to rain!</a:t>
            </a:r>
            <a:endParaRPr lang="en-US" dirty="0" smtClean="0"/>
          </a:p>
          <a:p>
            <a:endParaRPr lang="en-US" dirty="0" smtClean="0"/>
          </a:p>
          <a:p>
            <a:r>
              <a:rPr lang="en-US" dirty="0" smtClean="0"/>
              <a:t>I</a:t>
            </a:r>
            <a:r>
              <a:rPr lang="en-US" baseline="0" dirty="0" smtClean="0"/>
              <a:t> found g</a:t>
            </a:r>
            <a:r>
              <a:rPr lang="en-US" dirty="0" smtClean="0"/>
              <a:t>reat writing ideas here, too: http://www.readingrockets.org/article/extending-interactive-writing-grades-2-5</a:t>
            </a:r>
            <a:endParaRPr lang="en-US" dirty="0"/>
          </a:p>
        </p:txBody>
      </p:sp>
      <p:sp>
        <p:nvSpPr>
          <p:cNvPr id="4" name="Slide Number Placeholder 3"/>
          <p:cNvSpPr>
            <a:spLocks noGrp="1"/>
          </p:cNvSpPr>
          <p:nvPr>
            <p:ph type="sldNum" sz="quarter" idx="10"/>
          </p:nvPr>
        </p:nvSpPr>
        <p:spPr/>
        <p:txBody>
          <a:bodyPr/>
          <a:lstStyle/>
          <a:p>
            <a:fld id="{8EC7292F-F343-43CC-B3C4-EAC1135478A8}" type="slidenum">
              <a:rPr lang="en-US" smtClean="0"/>
              <a:t>6</a:t>
            </a:fld>
            <a:endParaRPr lang="en-US"/>
          </a:p>
        </p:txBody>
      </p:sp>
    </p:spTree>
    <p:extLst>
      <p:ext uri="{BB962C8B-B14F-4D97-AF65-F5344CB8AC3E}">
        <p14:creationId xmlns:p14="http://schemas.microsoft.com/office/powerpoint/2010/main" val="387833216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a:t>
            </a:r>
            <a:r>
              <a:rPr lang="en-US" baseline="0" dirty="0" smtClean="0"/>
              <a:t> am glad this slide is last b</a:t>
            </a:r>
            <a:r>
              <a:rPr lang="en-US" dirty="0" smtClean="0"/>
              <a:t>ecause I’m hoping I can time this well enough to stretch it out if need be, although as talkative as I am, it’s much more likely I’ll need to cut it short. Which would be sad, as I’m an</a:t>
            </a:r>
            <a:r>
              <a:rPr lang="en-US" baseline="0" dirty="0" smtClean="0"/>
              <a:t> avid proponent of play!</a:t>
            </a:r>
          </a:p>
          <a:p>
            <a:endParaRPr lang="en-US" baseline="0" dirty="0" smtClean="0"/>
          </a:p>
          <a:p>
            <a:r>
              <a:rPr lang="en-US" baseline="0" dirty="0" smtClean="0"/>
              <a:t>Children’s time to play in schools has been greatly reduced! A study in 2008 by David </a:t>
            </a:r>
            <a:r>
              <a:rPr lang="en-US" baseline="0" dirty="0" err="1" smtClean="0"/>
              <a:t>Elkind</a:t>
            </a:r>
            <a:r>
              <a:rPr lang="en-US" baseline="0" dirty="0" smtClean="0"/>
              <a:t> showed that children have lost 20 hours of free play PER WEEK in the last 20 years. We can’t make it all up at the library, but we can help them provide some of that free choice play with our Drop-In Activities, and even some of our Offerings.</a:t>
            </a:r>
          </a:p>
          <a:p>
            <a:endParaRPr lang="en-US" baseline="0" dirty="0" smtClean="0"/>
          </a:p>
          <a:p>
            <a:r>
              <a:rPr lang="en-US" dirty="0" smtClean="0"/>
              <a:t>Here’s my second quote: “Research shows that children who engage in complex forms of socio-dramatic play have greater language skills than </a:t>
            </a:r>
            <a:r>
              <a:rPr lang="en-US" dirty="0" err="1" smtClean="0"/>
              <a:t>nonplayers</a:t>
            </a:r>
            <a:r>
              <a:rPr lang="en-US" dirty="0" smtClean="0"/>
              <a:t>, better social skills, more empathy, more imagination, and more of the subtle capacity to know what others mean. They are less aggressive and show more self-control and higher levels of thinking.” This</a:t>
            </a:r>
            <a:r>
              <a:rPr lang="en-US" baseline="0" dirty="0" smtClean="0"/>
              <a:t> was from an online article about the Crisis in Kindergarten and the importance of play, even though more and more it’s being taken away from children of all grades.</a:t>
            </a:r>
          </a:p>
          <a:p>
            <a:endParaRPr lang="en-US" baseline="0" dirty="0" smtClean="0"/>
          </a:p>
          <a:p>
            <a:pPr defTabSz="931774">
              <a:defRPr/>
            </a:pPr>
            <a:r>
              <a:rPr lang="en-US" baseline="0" dirty="0" smtClean="0"/>
              <a:t>The studies on the importance of play are amazing in their findings! An article I found in Infosoup appropriately called, Play in the Library, quotes so many studies about it, and so I’ll be studying their references for awhile, but also says, “Perhaps the single best place…for learning through play is the library…it is a space that house the tools needed for knowledge building, and that play is a way for children to make sense of the world they will inherit. When information becomes something to play with, they have a way to cope with the vast amount </a:t>
            </a:r>
            <a:r>
              <a:rPr lang="en-US" baseline="0" smtClean="0"/>
              <a:t>available.”</a:t>
            </a:r>
          </a:p>
          <a:p>
            <a:pPr defTabSz="931774">
              <a:defRPr/>
            </a:pPr>
            <a:endParaRPr lang="en-US" dirty="0" smtClean="0"/>
          </a:p>
          <a:p>
            <a:r>
              <a:rPr lang="en-US" baseline="0" dirty="0" smtClean="0"/>
              <a:t>So many libraries are offering Lego play times and other programs, and so this might be easy for you to incorporate by following their examples. My method is pulling out the puppet stage and providing puppets with a corresponding book. I’ve also scripted some of the animal fables like Tortoise and the Hare, Three Billy Goats Gruff, and the like so that the children can play with them, but then usually ad lib for the rest of the time they’re at the theatre, as their creative juices get flowing. I tried to insert the scripts as objects into the presentation, but it didn’t work. I plan on uploading this onto my LinkedIn account, and will put the scripts there, too, in case anyone wants to try them out with some puppets on their own. We also have board, card, and video gaming.</a:t>
            </a:r>
          </a:p>
          <a:p>
            <a:endParaRPr lang="en-US" baseline="0" dirty="0" smtClean="0"/>
          </a:p>
        </p:txBody>
      </p:sp>
      <p:sp>
        <p:nvSpPr>
          <p:cNvPr id="4" name="Slide Number Placeholder 3"/>
          <p:cNvSpPr>
            <a:spLocks noGrp="1"/>
          </p:cNvSpPr>
          <p:nvPr>
            <p:ph type="sldNum" sz="quarter" idx="10"/>
          </p:nvPr>
        </p:nvSpPr>
        <p:spPr/>
        <p:txBody>
          <a:bodyPr/>
          <a:lstStyle/>
          <a:p>
            <a:fld id="{8EC7292F-F343-43CC-B3C4-EAC1135478A8}" type="slidenum">
              <a:rPr lang="en-US" smtClean="0"/>
              <a:t>7</a:t>
            </a:fld>
            <a:endParaRPr lang="en-US"/>
          </a:p>
        </p:txBody>
      </p:sp>
    </p:spTree>
    <p:extLst>
      <p:ext uri="{BB962C8B-B14F-4D97-AF65-F5344CB8AC3E}">
        <p14:creationId xmlns:p14="http://schemas.microsoft.com/office/powerpoint/2010/main" val="174553091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EC7292F-F343-43CC-B3C4-EAC1135478A8}" type="slidenum">
              <a:rPr lang="en-US" smtClean="0"/>
              <a:t>8</a:t>
            </a:fld>
            <a:endParaRPr lang="en-US"/>
          </a:p>
        </p:txBody>
      </p:sp>
    </p:spTree>
    <p:extLst>
      <p:ext uri="{BB962C8B-B14F-4D97-AF65-F5344CB8AC3E}">
        <p14:creationId xmlns:p14="http://schemas.microsoft.com/office/powerpoint/2010/main" val="378767623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EC7292F-F343-43CC-B3C4-EAC1135478A8}" type="slidenum">
              <a:rPr lang="en-US" smtClean="0"/>
              <a:t>9</a:t>
            </a:fld>
            <a:endParaRPr lang="en-US"/>
          </a:p>
        </p:txBody>
      </p:sp>
    </p:spTree>
    <p:extLst>
      <p:ext uri="{BB962C8B-B14F-4D97-AF65-F5344CB8AC3E}">
        <p14:creationId xmlns:p14="http://schemas.microsoft.com/office/powerpoint/2010/main" val="178970691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E919765E-D3CC-4FAA-8BB4-E901CA8D153F}" type="datetimeFigureOut">
              <a:rPr lang="en-US" smtClean="0"/>
              <a:t>12/16/2015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E5585D5-5A19-45AB-B532-563E2E59C253}" type="slidenum">
              <a:rPr lang="en-US" smtClean="0"/>
              <a:t>‹#›</a:t>
            </a:fld>
            <a:endParaRPr lang="en-US"/>
          </a:p>
        </p:txBody>
      </p:sp>
    </p:spTree>
    <p:extLst>
      <p:ext uri="{BB962C8B-B14F-4D97-AF65-F5344CB8AC3E}">
        <p14:creationId xmlns:p14="http://schemas.microsoft.com/office/powerpoint/2010/main" val="204317978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919765E-D3CC-4FAA-8BB4-E901CA8D153F}" type="datetimeFigureOut">
              <a:rPr lang="en-US" smtClean="0"/>
              <a:t>12/16/2015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E5585D5-5A19-45AB-B532-563E2E59C253}" type="slidenum">
              <a:rPr lang="en-US" smtClean="0"/>
              <a:t>‹#›</a:t>
            </a:fld>
            <a:endParaRPr lang="en-US"/>
          </a:p>
        </p:txBody>
      </p:sp>
    </p:spTree>
    <p:extLst>
      <p:ext uri="{BB962C8B-B14F-4D97-AF65-F5344CB8AC3E}">
        <p14:creationId xmlns:p14="http://schemas.microsoft.com/office/powerpoint/2010/main" val="23276737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919765E-D3CC-4FAA-8BB4-E901CA8D153F}" type="datetimeFigureOut">
              <a:rPr lang="en-US" smtClean="0"/>
              <a:t>12/16/2015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E5585D5-5A19-45AB-B532-563E2E59C253}" type="slidenum">
              <a:rPr lang="en-US" smtClean="0"/>
              <a:t>‹#›</a:t>
            </a:fld>
            <a:endParaRPr lang="en-US"/>
          </a:p>
        </p:txBody>
      </p:sp>
    </p:spTree>
    <p:extLst>
      <p:ext uri="{BB962C8B-B14F-4D97-AF65-F5344CB8AC3E}">
        <p14:creationId xmlns:p14="http://schemas.microsoft.com/office/powerpoint/2010/main" val="295340755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919765E-D3CC-4FAA-8BB4-E901CA8D153F}" type="datetimeFigureOut">
              <a:rPr lang="en-US" smtClean="0"/>
              <a:t>12/16/2015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E5585D5-5A19-45AB-B532-563E2E59C253}" type="slidenum">
              <a:rPr lang="en-US" smtClean="0"/>
              <a:t>‹#›</a:t>
            </a:fld>
            <a:endParaRPr lang="en-US"/>
          </a:p>
        </p:txBody>
      </p:sp>
    </p:spTree>
    <p:extLst>
      <p:ext uri="{BB962C8B-B14F-4D97-AF65-F5344CB8AC3E}">
        <p14:creationId xmlns:p14="http://schemas.microsoft.com/office/powerpoint/2010/main" val="190805745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E919765E-D3CC-4FAA-8BB4-E901CA8D153F}" type="datetimeFigureOut">
              <a:rPr lang="en-US" smtClean="0"/>
              <a:t>12/16/2015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E5585D5-5A19-45AB-B532-563E2E59C253}" type="slidenum">
              <a:rPr lang="en-US" smtClean="0"/>
              <a:t>‹#›</a:t>
            </a:fld>
            <a:endParaRPr lang="en-US"/>
          </a:p>
        </p:txBody>
      </p:sp>
    </p:spTree>
    <p:extLst>
      <p:ext uri="{BB962C8B-B14F-4D97-AF65-F5344CB8AC3E}">
        <p14:creationId xmlns:p14="http://schemas.microsoft.com/office/powerpoint/2010/main" val="18139399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E919765E-D3CC-4FAA-8BB4-E901CA8D153F}" type="datetimeFigureOut">
              <a:rPr lang="en-US" smtClean="0"/>
              <a:t>12/16/2015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E5585D5-5A19-45AB-B532-563E2E59C253}" type="slidenum">
              <a:rPr lang="en-US" smtClean="0"/>
              <a:t>‹#›</a:t>
            </a:fld>
            <a:endParaRPr lang="en-US"/>
          </a:p>
        </p:txBody>
      </p:sp>
    </p:spTree>
    <p:extLst>
      <p:ext uri="{BB962C8B-B14F-4D97-AF65-F5344CB8AC3E}">
        <p14:creationId xmlns:p14="http://schemas.microsoft.com/office/powerpoint/2010/main" val="47937233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E919765E-D3CC-4FAA-8BB4-E901CA8D153F}" type="datetimeFigureOut">
              <a:rPr lang="en-US" smtClean="0"/>
              <a:t>12/16/2015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E5585D5-5A19-45AB-B532-563E2E59C253}" type="slidenum">
              <a:rPr lang="en-US" smtClean="0"/>
              <a:t>‹#›</a:t>
            </a:fld>
            <a:endParaRPr lang="en-US"/>
          </a:p>
        </p:txBody>
      </p:sp>
    </p:spTree>
    <p:extLst>
      <p:ext uri="{BB962C8B-B14F-4D97-AF65-F5344CB8AC3E}">
        <p14:creationId xmlns:p14="http://schemas.microsoft.com/office/powerpoint/2010/main" val="167135164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E919765E-D3CC-4FAA-8BB4-E901CA8D153F}" type="datetimeFigureOut">
              <a:rPr lang="en-US" smtClean="0"/>
              <a:t>12/16/2015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E5585D5-5A19-45AB-B532-563E2E59C253}" type="slidenum">
              <a:rPr lang="en-US" smtClean="0"/>
              <a:t>‹#›</a:t>
            </a:fld>
            <a:endParaRPr lang="en-US"/>
          </a:p>
        </p:txBody>
      </p:sp>
    </p:spTree>
    <p:extLst>
      <p:ext uri="{BB962C8B-B14F-4D97-AF65-F5344CB8AC3E}">
        <p14:creationId xmlns:p14="http://schemas.microsoft.com/office/powerpoint/2010/main" val="284262342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919765E-D3CC-4FAA-8BB4-E901CA8D153F}" type="datetimeFigureOut">
              <a:rPr lang="en-US" smtClean="0"/>
              <a:t>12/16/2015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2E5585D5-5A19-45AB-B532-563E2E59C253}" type="slidenum">
              <a:rPr lang="en-US" smtClean="0"/>
              <a:t>‹#›</a:t>
            </a:fld>
            <a:endParaRPr lang="en-US"/>
          </a:p>
        </p:txBody>
      </p:sp>
    </p:spTree>
    <p:extLst>
      <p:ext uri="{BB962C8B-B14F-4D97-AF65-F5344CB8AC3E}">
        <p14:creationId xmlns:p14="http://schemas.microsoft.com/office/powerpoint/2010/main" val="414432730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919765E-D3CC-4FAA-8BB4-E901CA8D153F}" type="datetimeFigureOut">
              <a:rPr lang="en-US" smtClean="0"/>
              <a:t>12/16/2015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E5585D5-5A19-45AB-B532-563E2E59C253}" type="slidenum">
              <a:rPr lang="en-US" smtClean="0"/>
              <a:t>‹#›</a:t>
            </a:fld>
            <a:endParaRPr lang="en-US"/>
          </a:p>
        </p:txBody>
      </p:sp>
    </p:spTree>
    <p:extLst>
      <p:ext uri="{BB962C8B-B14F-4D97-AF65-F5344CB8AC3E}">
        <p14:creationId xmlns:p14="http://schemas.microsoft.com/office/powerpoint/2010/main" val="63636146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919765E-D3CC-4FAA-8BB4-E901CA8D153F}" type="datetimeFigureOut">
              <a:rPr lang="en-US" smtClean="0"/>
              <a:t>12/16/2015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E5585D5-5A19-45AB-B532-563E2E59C253}" type="slidenum">
              <a:rPr lang="en-US" smtClean="0"/>
              <a:t>‹#›</a:t>
            </a:fld>
            <a:endParaRPr lang="en-US"/>
          </a:p>
        </p:txBody>
      </p:sp>
    </p:spTree>
    <p:extLst>
      <p:ext uri="{BB962C8B-B14F-4D97-AF65-F5344CB8AC3E}">
        <p14:creationId xmlns:p14="http://schemas.microsoft.com/office/powerpoint/2010/main" val="61725028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alphaModFix amt="20000"/>
            <a:lum/>
          </a:blip>
          <a:srcRect/>
          <a:stretch>
            <a:fillRect r="-5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919765E-D3CC-4FAA-8BB4-E901CA8D153F}" type="datetimeFigureOut">
              <a:rPr lang="en-US" smtClean="0"/>
              <a:t>12/16/2015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E5585D5-5A19-45AB-B532-563E2E59C253}" type="slidenum">
              <a:rPr lang="en-US" smtClean="0"/>
              <a:t>‹#›</a:t>
            </a:fld>
            <a:endParaRPr lang="en-US"/>
          </a:p>
        </p:txBody>
      </p:sp>
    </p:spTree>
    <p:extLst>
      <p:ext uri="{BB962C8B-B14F-4D97-AF65-F5344CB8AC3E}">
        <p14:creationId xmlns:p14="http://schemas.microsoft.com/office/powerpoint/2010/main" val="319057847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8" Type="http://schemas.openxmlformats.org/officeDocument/2006/relationships/hyperlink" Target="http://nancykeane.com/booktalks/tips.htm" TargetMode="External"/><Relationship Id="rId13" Type="http://schemas.openxmlformats.org/officeDocument/2006/relationships/hyperlink" Target="http://www.slideshare.net/silverioarsitio/book-talk-assignment-and-rubric" TargetMode="External"/><Relationship Id="rId3" Type="http://schemas.openxmlformats.org/officeDocument/2006/relationships/hyperlink" Target="http://childdevelopmentinfo.com/child-development/play-work-of-children/pl1/" TargetMode="External"/><Relationship Id="rId7" Type="http://schemas.openxmlformats.org/officeDocument/2006/relationships/hyperlink" Target="http://www.scholarpedia.org/article/Encyclopedia:Play_Science" TargetMode="External"/><Relationship Id="rId12" Type="http://schemas.openxmlformats.org/officeDocument/2006/relationships/hyperlink" Target="http://teacher.scholastic.com/products/tradebooks/booktalks.htm" TargetMode="External"/><Relationship Id="rId2" Type="http://schemas.openxmlformats.org/officeDocument/2006/relationships/notesSlide" Target="../notesSlides/notesSlide8.xml"/><Relationship Id="rId16" Type="http://schemas.openxmlformats.org/officeDocument/2006/relationships/hyperlink" Target="http://www.everychildreadytoread.org/" TargetMode="External"/><Relationship Id="rId1" Type="http://schemas.openxmlformats.org/officeDocument/2006/relationships/slideLayout" Target="../slideLayouts/slideLayout2.xml"/><Relationship Id="rId6" Type="http://schemas.openxmlformats.org/officeDocument/2006/relationships/hyperlink" Target="http://www.corestandards.org/ELA-Literacy/W/1/" TargetMode="External"/><Relationship Id="rId11" Type="http://schemas.openxmlformats.org/officeDocument/2006/relationships/hyperlink" Target="http://www.readingrockets.org/article/extending-interactive-writing-grades-2-5" TargetMode="External"/><Relationship Id="rId5" Type="http://schemas.openxmlformats.org/officeDocument/2006/relationships/hyperlink" Target="http://www.corestandards.org/ELA-Literacy/SL/K/" TargetMode="External"/><Relationship Id="rId15" Type="http://schemas.openxmlformats.org/officeDocument/2006/relationships/hyperlink" Target="http://growingwisconsinreaders.org/school" TargetMode="External"/><Relationship Id="rId10" Type="http://schemas.openxmlformats.org/officeDocument/2006/relationships/hyperlink" Target="http://www.nifplay.org/science/pattern-play/" TargetMode="External"/><Relationship Id="rId4" Type="http://schemas.openxmlformats.org/officeDocument/2006/relationships/hyperlink" Target="http://www.corestandards.org/ELA-Literacy/RL/2/" TargetMode="External"/><Relationship Id="rId9" Type="http://schemas.openxmlformats.org/officeDocument/2006/relationships/hyperlink" Target="http://www.nj.gov/education/ece/k/mod1/Crisis.pdf" TargetMode="External"/><Relationship Id="rId14" Type="http://schemas.openxmlformats.org/officeDocument/2006/relationships/hyperlink" Target="http://www.slideshare.net/isl_pdo/take-on-booktalks?related=1" TargetMode="External"/></Relationships>
</file>

<file path=ppt/slides/_rels/slide9.xml.rels><?xml version="1.0" encoding="UTF-8" standalone="yes"?>
<Relationships xmlns="http://schemas.openxmlformats.org/package/2006/relationships"><Relationship Id="rId8" Type="http://schemas.openxmlformats.org/officeDocument/2006/relationships/hyperlink" Target="http://www.startwithabook.org/" TargetMode="External"/><Relationship Id="rId3" Type="http://schemas.openxmlformats.org/officeDocument/2006/relationships/hyperlink" Target="http://www.colorincolorado.org/" TargetMode="External"/><Relationship Id="rId7" Type="http://schemas.openxmlformats.org/officeDocument/2006/relationships/hyperlink" Target="http://www.readingrockets.org/content/pdfs/literacybags/music_08.pdf" TargetMode="External"/><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hyperlink" Target="http://www.readingrockets.org/article/extending-interactive-writing-grades-2-5" TargetMode="External"/><Relationship Id="rId11" Type="http://schemas.openxmlformats.org/officeDocument/2006/relationships/hyperlink" Target="https://search.creativecommons.org/" TargetMode="External"/><Relationship Id="rId5" Type="http://schemas.openxmlformats.org/officeDocument/2006/relationships/hyperlink" Target="http://www.readingrockets.org/books/booksbytheme" TargetMode="External"/><Relationship Id="rId10" Type="http://schemas.openxmlformats.org/officeDocument/2006/relationships/hyperlink" Target="http://growingwisconsinreaders.org/school" TargetMode="External"/><Relationship Id="rId4" Type="http://schemas.openxmlformats.org/officeDocument/2006/relationships/hyperlink" Target="http://www.readingrockets.org/" TargetMode="External"/><Relationship Id="rId9" Type="http://schemas.openxmlformats.org/officeDocument/2006/relationships/hyperlink" Target="http://www.startwithabook.org/booklists/music-and-musicians#1"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505200" y="457201"/>
            <a:ext cx="4953000" cy="3143250"/>
          </a:xfrm>
        </p:spPr>
        <p:txBody>
          <a:bodyPr>
            <a:normAutofit/>
          </a:bodyPr>
          <a:lstStyle/>
          <a:p>
            <a:r>
              <a:rPr lang="en-US" b="1" dirty="0"/>
              <a:t>Using the Five Practices in Afterschool Programming </a:t>
            </a:r>
            <a:endParaRPr lang="en-US" dirty="0"/>
          </a:p>
        </p:txBody>
      </p:sp>
      <p:sp>
        <p:nvSpPr>
          <p:cNvPr id="3" name="Subtitle 2"/>
          <p:cNvSpPr>
            <a:spLocks noGrp="1"/>
          </p:cNvSpPr>
          <p:nvPr>
            <p:ph type="subTitle" idx="1"/>
          </p:nvPr>
        </p:nvSpPr>
        <p:spPr>
          <a:xfrm>
            <a:off x="2590800" y="3886200"/>
            <a:ext cx="6096000" cy="1752600"/>
          </a:xfrm>
        </p:spPr>
        <p:txBody>
          <a:bodyPr/>
          <a:lstStyle/>
          <a:p>
            <a:r>
              <a:rPr lang="en-US" dirty="0" smtClean="0"/>
              <a:t>Kymberley E. Pelky</a:t>
            </a:r>
          </a:p>
          <a:p>
            <a:r>
              <a:rPr lang="en-US" dirty="0" smtClean="0"/>
              <a:t>Nicolet Federated Library System</a:t>
            </a:r>
            <a:endParaRPr lang="en-US" dirty="0"/>
          </a:p>
        </p:txBody>
      </p:sp>
    </p:spTree>
    <p:extLst>
      <p:ext uri="{BB962C8B-B14F-4D97-AF65-F5344CB8AC3E}">
        <p14:creationId xmlns:p14="http://schemas.microsoft.com/office/powerpoint/2010/main" val="273147317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Five Practices</a:t>
            </a:r>
            <a:endParaRPr lang="en-US" dirty="0"/>
          </a:p>
        </p:txBody>
      </p:sp>
      <p:sp>
        <p:nvSpPr>
          <p:cNvPr id="3" name="Content Placeholder 2"/>
          <p:cNvSpPr>
            <a:spLocks noGrp="1"/>
          </p:cNvSpPr>
          <p:nvPr>
            <p:ph idx="1"/>
          </p:nvPr>
        </p:nvSpPr>
        <p:spPr>
          <a:xfrm>
            <a:off x="3505200" y="1600200"/>
            <a:ext cx="5181600" cy="4876800"/>
          </a:xfrm>
        </p:spPr>
        <p:txBody>
          <a:bodyPr>
            <a:normAutofit/>
          </a:bodyPr>
          <a:lstStyle/>
          <a:p>
            <a:pPr marL="0" indent="0">
              <a:buNone/>
            </a:pPr>
            <a:r>
              <a:rPr lang="en-US" dirty="0"/>
              <a:t>Play, talk, write, read and sing are the five practices of early literacy</a:t>
            </a:r>
            <a:r>
              <a:rPr lang="en-US" dirty="0" smtClean="0"/>
              <a:t>.</a:t>
            </a:r>
          </a:p>
          <a:p>
            <a:pPr marL="0" indent="0">
              <a:buNone/>
            </a:pPr>
            <a:r>
              <a:rPr lang="en-US" dirty="0" smtClean="0"/>
              <a:t/>
            </a:r>
            <a:br>
              <a:rPr lang="en-US" dirty="0" smtClean="0"/>
            </a:br>
            <a:r>
              <a:rPr lang="en-US" dirty="0"/>
              <a:t>We gear these practices toward early literacy programming, but literacy is part of </a:t>
            </a:r>
            <a:r>
              <a:rPr lang="en-US" dirty="0" smtClean="0"/>
              <a:t>lifelong</a:t>
            </a:r>
            <a:r>
              <a:rPr lang="en-US" dirty="0"/>
              <a:t> </a:t>
            </a:r>
            <a:r>
              <a:rPr lang="en-US" dirty="0" smtClean="0"/>
              <a:t>learning</a:t>
            </a:r>
            <a:r>
              <a:rPr lang="en-US" dirty="0"/>
              <a:t>. </a:t>
            </a:r>
            <a:endParaRPr lang="en-US" dirty="0" smtClean="0"/>
          </a:p>
          <a:p>
            <a:pPr marL="0" indent="0">
              <a:buNone/>
            </a:pPr>
            <a:endParaRPr lang="en-US" dirty="0"/>
          </a:p>
        </p:txBody>
      </p:sp>
    </p:spTree>
    <p:extLst>
      <p:ext uri="{BB962C8B-B14F-4D97-AF65-F5344CB8AC3E}">
        <p14:creationId xmlns:p14="http://schemas.microsoft.com/office/powerpoint/2010/main" val="31633233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514600" y="2743200"/>
            <a:ext cx="6172200" cy="3733800"/>
          </a:xfrm>
        </p:spPr>
        <p:txBody>
          <a:bodyPr>
            <a:normAutofit/>
          </a:bodyPr>
          <a:lstStyle/>
          <a:p>
            <a:r>
              <a:rPr lang="en-US" dirty="0" smtClean="0"/>
              <a:t>Get to know them</a:t>
            </a:r>
          </a:p>
          <a:p>
            <a:r>
              <a:rPr lang="en-US" dirty="0" smtClean="0"/>
              <a:t>Open up dialogue: book, school, life…</a:t>
            </a:r>
          </a:p>
          <a:p>
            <a:r>
              <a:rPr lang="en-US" dirty="0" smtClean="0"/>
              <a:t>Use books as the basis for conversation as needed, but don’t stop there!</a:t>
            </a:r>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00400" y="381000"/>
            <a:ext cx="2634772" cy="1828799"/>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25694091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2362200" y="2743200"/>
            <a:ext cx="6629400" cy="3505200"/>
          </a:xfrm>
        </p:spPr>
        <p:txBody>
          <a:bodyPr>
            <a:normAutofit/>
          </a:bodyPr>
          <a:lstStyle/>
          <a:p>
            <a:r>
              <a:rPr lang="en-US" dirty="0" smtClean="0">
                <a:latin typeface="+mn-lt"/>
              </a:rPr>
              <a:t>Singing: Probably the scariest of the practices, so let’s start off by changing this idea to “Music”…</a:t>
            </a:r>
            <a:endParaRPr lang="en-US" dirty="0">
              <a:latin typeface="+mn-lt"/>
            </a:endParaRPr>
          </a:p>
        </p:txBody>
      </p:sp>
      <p:pic>
        <p:nvPicPr>
          <p:cNvPr id="4" name="Content Placeholder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3276600" y="228600"/>
            <a:ext cx="2753184" cy="2122745"/>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206381270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90799" y="2971800"/>
            <a:ext cx="6400801" cy="3048000"/>
          </a:xfrm>
        </p:spPr>
        <p:txBody>
          <a:bodyPr>
            <a:normAutofit/>
          </a:bodyPr>
          <a:lstStyle/>
          <a:p>
            <a:r>
              <a:rPr lang="en-US" dirty="0" smtClean="0">
                <a:latin typeface="+mn-lt"/>
              </a:rPr>
              <a:t>It’s what we do.</a:t>
            </a:r>
            <a:br>
              <a:rPr lang="en-US" dirty="0" smtClean="0">
                <a:latin typeface="+mn-lt"/>
              </a:rPr>
            </a:br>
            <a:r>
              <a:rPr lang="en-US" dirty="0" smtClean="0">
                <a:latin typeface="+mn-lt"/>
              </a:rPr>
              <a:t>We also need to think about how we do it.</a:t>
            </a:r>
            <a:endParaRPr lang="en-US" dirty="0">
              <a:latin typeface="+mn-lt"/>
            </a:endParaRPr>
          </a:p>
        </p:txBody>
      </p:sp>
      <p:pic>
        <p:nvPicPr>
          <p:cNvPr id="4" name="Content Placeholder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2971800" y="152400"/>
            <a:ext cx="3277058" cy="2534004"/>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325099360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1219200"/>
            <a:ext cx="1371600" cy="5181600"/>
          </a:xfrm>
        </p:spPr>
        <p:txBody>
          <a:bodyPr vert="wordArtVert">
            <a:normAutofit fontScale="90000"/>
          </a:bodyPr>
          <a:lstStyle/>
          <a:p>
            <a:r>
              <a:rPr lang="en-US" sz="2800" b="1" dirty="0" smtClean="0">
                <a:latin typeface="+mn-lt"/>
              </a:rPr>
              <a:t>Utensil Use &amp; Poetry</a:t>
            </a:r>
            <a:endParaRPr lang="en-US" sz="2800" b="1" dirty="0">
              <a:latin typeface="+mn-lt"/>
            </a:endParaRPr>
          </a:p>
        </p:txBody>
      </p:sp>
      <p:pic>
        <p:nvPicPr>
          <p:cNvPr id="4" name="Content Placeholder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3124200" y="228600"/>
            <a:ext cx="2667000" cy="2136813"/>
          </a:xfrm>
          <a:prstGeom prst="rect">
            <a:avLst/>
          </a:prstGeom>
          <a:ln>
            <a:noFill/>
          </a:ln>
          <a:effectLst>
            <a:outerShdw blurRad="292100" dist="139700" dir="2700000" algn="tl" rotWithShape="0">
              <a:srgbClr val="333333">
                <a:alpha val="65000"/>
              </a:srgbClr>
            </a:outerShdw>
          </a:effectLst>
        </p:spPr>
      </p:pic>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521612" y="2493277"/>
            <a:ext cx="2695239" cy="1938096"/>
          </a:xfrm>
          <a:prstGeom prst="rect">
            <a:avLst/>
          </a:prstGeom>
        </p:spPr>
      </p:pic>
      <p:pic>
        <p:nvPicPr>
          <p:cNvPr id="6" name="Picture 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010400" y="2567139"/>
            <a:ext cx="1392510" cy="1790371"/>
          </a:xfrm>
          <a:prstGeom prst="rect">
            <a:avLst/>
          </a:prstGeom>
        </p:spPr>
      </p:pic>
      <p:pic>
        <p:nvPicPr>
          <p:cNvPr id="7" name="Picture 6"/>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036390" y="4953000"/>
            <a:ext cx="3505200" cy="1730073"/>
          </a:xfrm>
          <a:prstGeom prst="rect">
            <a:avLst/>
          </a:prstGeom>
        </p:spPr>
      </p:pic>
    </p:spTree>
    <p:extLst>
      <p:ext uri="{BB962C8B-B14F-4D97-AF65-F5344CB8AC3E}">
        <p14:creationId xmlns:p14="http://schemas.microsoft.com/office/powerpoint/2010/main" val="263345023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62200" y="3276600"/>
            <a:ext cx="6324600" cy="2895600"/>
          </a:xfrm>
        </p:spPr>
        <p:txBody>
          <a:bodyPr/>
          <a:lstStyle/>
          <a:p>
            <a:r>
              <a:rPr lang="en-US" dirty="0" smtClean="0"/>
              <a:t>Play is the work of children…Child Development Institute</a:t>
            </a:r>
            <a:br>
              <a:rPr lang="en-US" dirty="0" smtClean="0"/>
            </a:br>
            <a:endParaRPr lang="en-US" dirty="0"/>
          </a:p>
        </p:txBody>
      </p:sp>
      <p:pic>
        <p:nvPicPr>
          <p:cNvPr id="4" name="Content Placeholder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2971800" y="304800"/>
            <a:ext cx="3105584" cy="2534004"/>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240849111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762000"/>
          </a:xfrm>
        </p:spPr>
        <p:txBody>
          <a:bodyPr/>
          <a:lstStyle/>
          <a:p>
            <a:r>
              <a:rPr lang="en-US" dirty="0" smtClean="0"/>
              <a:t>Bibliography </a:t>
            </a:r>
            <a:r>
              <a:rPr lang="en-US" sz="1600" i="1" dirty="0" smtClean="0"/>
              <a:t>-Italics mine…</a:t>
            </a:r>
            <a:endParaRPr lang="en-US" sz="1600" i="1" dirty="0"/>
          </a:p>
        </p:txBody>
      </p:sp>
      <p:sp>
        <p:nvSpPr>
          <p:cNvPr id="3" name="Content Placeholder 2"/>
          <p:cNvSpPr>
            <a:spLocks noGrp="1"/>
          </p:cNvSpPr>
          <p:nvPr>
            <p:ph idx="1"/>
          </p:nvPr>
        </p:nvSpPr>
        <p:spPr>
          <a:xfrm>
            <a:off x="152400" y="838200"/>
            <a:ext cx="8839200" cy="5867400"/>
          </a:xfrm>
        </p:spPr>
        <p:txBody>
          <a:bodyPr>
            <a:noAutofit/>
          </a:bodyPr>
          <a:lstStyle/>
          <a:p>
            <a:r>
              <a:rPr lang="en-US" sz="1400" dirty="0" smtClean="0"/>
              <a:t>Child </a:t>
            </a:r>
            <a:r>
              <a:rPr lang="en-US" sz="1400" dirty="0"/>
              <a:t>Development Institute. Types of Play. </a:t>
            </a:r>
            <a:r>
              <a:rPr lang="en-US" sz="1400" dirty="0">
                <a:hlinkClick r:id="rId3"/>
              </a:rPr>
              <a:t>http://childdevelopmentinfo.com/child-development/play-work-of-children/pl1/</a:t>
            </a:r>
            <a:r>
              <a:rPr lang="en-US" sz="1400" dirty="0"/>
              <a:t> </a:t>
            </a:r>
          </a:p>
          <a:p>
            <a:r>
              <a:rPr lang="en-US" sz="1400" dirty="0" smtClean="0"/>
              <a:t>Common Core State Standards Initiative. </a:t>
            </a:r>
            <a:r>
              <a:rPr lang="en-US" sz="1400" dirty="0"/>
              <a:t>(2015</a:t>
            </a:r>
            <a:r>
              <a:rPr lang="en-US" sz="1400" dirty="0" smtClean="0"/>
              <a:t>.) English Language Standards…Literature…Grade Two </a:t>
            </a:r>
            <a:r>
              <a:rPr lang="en-US" sz="1400" dirty="0">
                <a:hlinkClick r:id="rId4"/>
              </a:rPr>
              <a:t>http://www.corestandards.org/ELA-Literacy/RL/2</a:t>
            </a:r>
            <a:r>
              <a:rPr lang="en-US" sz="1400" dirty="0" smtClean="0">
                <a:hlinkClick r:id="rId4"/>
              </a:rPr>
              <a:t>/</a:t>
            </a:r>
            <a:r>
              <a:rPr lang="en-US" sz="1400" dirty="0" smtClean="0"/>
              <a:t> But please, investigate the other pages for more ideas for the grades you focus on, and how to use non-fiction!</a:t>
            </a:r>
            <a:r>
              <a:rPr lang="en-US" sz="1400" dirty="0"/>
              <a:t> </a:t>
            </a:r>
            <a:endParaRPr lang="en-US" sz="1400" dirty="0" smtClean="0"/>
          </a:p>
          <a:p>
            <a:r>
              <a:rPr lang="en-US" sz="1400" dirty="0" smtClean="0"/>
              <a:t>Common </a:t>
            </a:r>
            <a:r>
              <a:rPr lang="en-US" sz="1400" dirty="0"/>
              <a:t>Core State Standards Initiative. (2015.) English Language Standards…Speaking &amp; Listening </a:t>
            </a:r>
            <a:r>
              <a:rPr lang="en-US" sz="1400" i="1" dirty="0"/>
              <a:t>(Talking</a:t>
            </a:r>
            <a:r>
              <a:rPr lang="en-US" sz="1400" i="1" dirty="0" smtClean="0"/>
              <a:t>!) </a:t>
            </a:r>
            <a:r>
              <a:rPr lang="en-US" sz="1400" dirty="0" smtClean="0"/>
              <a:t>…</a:t>
            </a:r>
            <a:r>
              <a:rPr lang="en-US" sz="1400" dirty="0"/>
              <a:t>K</a:t>
            </a:r>
            <a:br>
              <a:rPr lang="en-US" sz="1400" dirty="0"/>
            </a:br>
            <a:r>
              <a:rPr lang="en-US" sz="1400" dirty="0">
                <a:hlinkClick r:id="rId5"/>
              </a:rPr>
              <a:t>http://www.corestandards.org/ELA-Literacy/SL/K/</a:t>
            </a:r>
            <a:r>
              <a:rPr lang="en-US" sz="1400" dirty="0"/>
              <a:t> </a:t>
            </a:r>
            <a:endParaRPr lang="en-US" sz="1400" dirty="0" smtClean="0"/>
          </a:p>
          <a:p>
            <a:r>
              <a:rPr lang="en-US" sz="1400" dirty="0" smtClean="0"/>
              <a:t>Common Core State Standards Initiative. (2015.) English </a:t>
            </a:r>
            <a:r>
              <a:rPr lang="en-US" sz="1400" dirty="0"/>
              <a:t>Language Standards…Writing…Grade One </a:t>
            </a:r>
            <a:r>
              <a:rPr lang="en-US" sz="1400" dirty="0">
                <a:hlinkClick r:id="rId6"/>
              </a:rPr>
              <a:t>http://www.corestandards.org/ELA-Literacy/W/1</a:t>
            </a:r>
            <a:r>
              <a:rPr lang="en-US" sz="1400" dirty="0" smtClean="0">
                <a:hlinkClick r:id="rId6"/>
              </a:rPr>
              <a:t>/</a:t>
            </a:r>
            <a:r>
              <a:rPr lang="en-US" sz="1400" dirty="0" smtClean="0"/>
              <a:t> Anything higher than Grade 2 is just WORK. I want it fun!</a:t>
            </a:r>
          </a:p>
          <a:p>
            <a:r>
              <a:rPr lang="en-US" sz="1400" dirty="0" smtClean="0"/>
              <a:t>Encyclopedia of </a:t>
            </a:r>
            <a:r>
              <a:rPr lang="en-US" sz="1400" dirty="0"/>
              <a:t>Play Science. </a:t>
            </a:r>
            <a:r>
              <a:rPr lang="en-US" sz="1400" dirty="0">
                <a:hlinkClick r:id="rId7"/>
              </a:rPr>
              <a:t>http://</a:t>
            </a:r>
            <a:r>
              <a:rPr lang="en-US" sz="1400" dirty="0" smtClean="0">
                <a:hlinkClick r:id="rId7"/>
              </a:rPr>
              <a:t>www.scholarpedia.org/article/Encyclopedia:Play_Science</a:t>
            </a:r>
            <a:r>
              <a:rPr lang="en-US" sz="1400" dirty="0" smtClean="0"/>
              <a:t> </a:t>
            </a:r>
          </a:p>
          <a:p>
            <a:r>
              <a:rPr lang="en-US" sz="1400" dirty="0" smtClean="0"/>
              <a:t>Keane, N. Book Talk Tips. </a:t>
            </a:r>
            <a:r>
              <a:rPr lang="en-US" sz="1400" dirty="0" smtClean="0">
                <a:hlinkClick r:id="rId8"/>
              </a:rPr>
              <a:t>http://nancykeane.com/booktalks/tips.htm</a:t>
            </a:r>
            <a:endParaRPr lang="en-US" sz="1400" dirty="0" smtClean="0"/>
          </a:p>
          <a:p>
            <a:r>
              <a:rPr lang="en-US" sz="1400" dirty="0" smtClean="0"/>
              <a:t>Miller, E. and </a:t>
            </a:r>
            <a:r>
              <a:rPr lang="en-US" sz="1400" dirty="0" err="1" smtClean="0"/>
              <a:t>Almon</a:t>
            </a:r>
            <a:r>
              <a:rPr lang="en-US" sz="1400" dirty="0" smtClean="0"/>
              <a:t>, J. Summary of…Crisis </a:t>
            </a:r>
            <a:r>
              <a:rPr lang="en-US" sz="1400" dirty="0"/>
              <a:t>in Kindergarten. </a:t>
            </a:r>
            <a:r>
              <a:rPr lang="en-US" sz="1400" i="1" dirty="0" smtClean="0"/>
              <a:t>(The Need for Play!) </a:t>
            </a:r>
            <a:r>
              <a:rPr lang="en-US" sz="1400" dirty="0" smtClean="0">
                <a:hlinkClick r:id="rId9"/>
              </a:rPr>
              <a:t>http</a:t>
            </a:r>
            <a:r>
              <a:rPr lang="en-US" sz="1400" dirty="0">
                <a:hlinkClick r:id="rId9"/>
              </a:rPr>
              <a:t>://</a:t>
            </a:r>
            <a:r>
              <a:rPr lang="en-US" sz="1400" dirty="0" smtClean="0">
                <a:hlinkClick r:id="rId9"/>
              </a:rPr>
              <a:t>www.nj.gov/education/ece/k/mod1/Crisis.pdf</a:t>
            </a:r>
            <a:r>
              <a:rPr lang="en-US" sz="1400" dirty="0" smtClean="0"/>
              <a:t> </a:t>
            </a:r>
          </a:p>
          <a:p>
            <a:r>
              <a:rPr lang="en-US" sz="1400" dirty="0" smtClean="0"/>
              <a:t>National Institute of Play. Patterns of Play. </a:t>
            </a:r>
            <a:r>
              <a:rPr lang="en-US" sz="1400" dirty="0">
                <a:hlinkClick r:id="rId10"/>
              </a:rPr>
              <a:t>http://www.nifplay.org/science/pattern-play/</a:t>
            </a:r>
            <a:r>
              <a:rPr lang="en-US" sz="1400" dirty="0"/>
              <a:t> </a:t>
            </a:r>
            <a:endParaRPr lang="en-US" sz="1400" dirty="0" smtClean="0"/>
          </a:p>
          <a:p>
            <a:r>
              <a:rPr lang="en-US" sz="1400" dirty="0" smtClean="0"/>
              <a:t>Roth</a:t>
            </a:r>
            <a:r>
              <a:rPr lang="en-US" sz="1400" dirty="0" smtClean="0"/>
              <a:t>, K. Extending </a:t>
            </a:r>
            <a:r>
              <a:rPr lang="en-US" sz="1400" dirty="0"/>
              <a:t>Interactive Writing. </a:t>
            </a:r>
            <a:r>
              <a:rPr lang="en-US" sz="1400" dirty="0">
                <a:hlinkClick r:id="rId11"/>
              </a:rPr>
              <a:t>http://</a:t>
            </a:r>
            <a:r>
              <a:rPr lang="en-US" sz="1400" dirty="0" smtClean="0">
                <a:hlinkClick r:id="rId11"/>
              </a:rPr>
              <a:t>www.readingrockets.org/article/extending-interactive-writing-grades-2-5</a:t>
            </a:r>
            <a:r>
              <a:rPr lang="en-US" sz="1400" dirty="0" smtClean="0"/>
              <a:t> </a:t>
            </a:r>
            <a:endParaRPr lang="en-US" sz="1400" dirty="0"/>
          </a:p>
          <a:p>
            <a:r>
              <a:rPr lang="en-US" sz="1400" dirty="0" smtClean="0"/>
              <a:t>Scholastic. Book Talks and Discussion Guides. </a:t>
            </a:r>
            <a:r>
              <a:rPr lang="en-US" sz="1400" dirty="0" smtClean="0">
                <a:hlinkClick r:id="rId12"/>
              </a:rPr>
              <a:t>http://teacher.scholastic.com/products/tradebooks/booktalks.htm</a:t>
            </a:r>
            <a:endParaRPr lang="en-US" sz="1400" dirty="0" smtClean="0"/>
          </a:p>
          <a:p>
            <a:r>
              <a:rPr lang="en-US" sz="1400" dirty="0" err="1" smtClean="0"/>
              <a:t>Silverioarsitio</a:t>
            </a:r>
            <a:r>
              <a:rPr lang="en-US" sz="1400" dirty="0" smtClean="0"/>
              <a:t>. Book Talk Assignment and Rubric. </a:t>
            </a:r>
            <a:r>
              <a:rPr lang="en-US" sz="1400" dirty="0" smtClean="0">
                <a:hlinkClick r:id="rId13"/>
              </a:rPr>
              <a:t>http://www.slideshare.net/silverioarsitio/book-talk-assignment-and-rubric</a:t>
            </a:r>
            <a:r>
              <a:rPr lang="en-US" sz="1400" dirty="0" smtClean="0"/>
              <a:t> </a:t>
            </a:r>
          </a:p>
          <a:p>
            <a:r>
              <a:rPr lang="en-US" sz="1400" dirty="0" smtClean="0"/>
              <a:t>Walker, S. Take on </a:t>
            </a:r>
            <a:r>
              <a:rPr lang="en-US" sz="1400" dirty="0" err="1" smtClean="0"/>
              <a:t>Booktalks</a:t>
            </a:r>
            <a:r>
              <a:rPr lang="en-US" sz="1400" dirty="0" smtClean="0"/>
              <a:t>. </a:t>
            </a:r>
            <a:r>
              <a:rPr lang="en-US" sz="1400" dirty="0" smtClean="0">
                <a:hlinkClick r:id="rId14"/>
              </a:rPr>
              <a:t>http://www.slideshare.net/isl_pdo/take-on-booktalks?related=1</a:t>
            </a:r>
            <a:endParaRPr lang="en-US" sz="1400" dirty="0" smtClean="0"/>
          </a:p>
          <a:p>
            <a:r>
              <a:rPr lang="en-US" sz="1400" dirty="0" smtClean="0"/>
              <a:t>Wisconsin Department of Public Instruction. School Age. </a:t>
            </a:r>
            <a:r>
              <a:rPr lang="en-US" sz="1400" dirty="0" smtClean="0">
                <a:hlinkClick r:id="rId15"/>
              </a:rPr>
              <a:t>http://growingwisconsinreaders.org/school</a:t>
            </a:r>
            <a:r>
              <a:rPr lang="en-US" sz="1400" dirty="0" smtClean="0"/>
              <a:t> </a:t>
            </a:r>
          </a:p>
          <a:p>
            <a:r>
              <a:rPr lang="en-US" sz="1400" dirty="0" smtClean="0"/>
              <a:t>The five practices and Ideas for the presentation graphics are from </a:t>
            </a:r>
            <a:r>
              <a:rPr lang="en-US" sz="1400" dirty="0"/>
              <a:t>Every Child Ready to Read: </a:t>
            </a:r>
            <a:r>
              <a:rPr lang="en-US" sz="1400" dirty="0">
                <a:hlinkClick r:id="rId16"/>
              </a:rPr>
              <a:t>http://www.everychildreadytoread.org</a:t>
            </a:r>
            <a:r>
              <a:rPr lang="en-US" sz="1400" dirty="0" smtClean="0">
                <a:hlinkClick r:id="rId16"/>
              </a:rPr>
              <a:t>/</a:t>
            </a:r>
            <a:r>
              <a:rPr lang="en-US" sz="1400" dirty="0" smtClean="0"/>
              <a:t> </a:t>
            </a:r>
          </a:p>
          <a:p>
            <a:endParaRPr lang="en-US" dirty="0"/>
          </a:p>
        </p:txBody>
      </p:sp>
    </p:spTree>
    <p:extLst>
      <p:ext uri="{BB962C8B-B14F-4D97-AF65-F5344CB8AC3E}">
        <p14:creationId xmlns:p14="http://schemas.microsoft.com/office/powerpoint/2010/main" val="272554130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Resources</a:t>
            </a:r>
            <a:endParaRPr lang="en-US" dirty="0"/>
          </a:p>
        </p:txBody>
      </p:sp>
      <p:sp>
        <p:nvSpPr>
          <p:cNvPr id="3" name="Content Placeholder 2"/>
          <p:cNvSpPr>
            <a:spLocks noGrp="1"/>
          </p:cNvSpPr>
          <p:nvPr>
            <p:ph idx="1"/>
          </p:nvPr>
        </p:nvSpPr>
        <p:spPr>
          <a:xfrm>
            <a:off x="228600" y="1371600"/>
            <a:ext cx="8686800" cy="5257800"/>
          </a:xfrm>
        </p:spPr>
        <p:txBody>
          <a:bodyPr>
            <a:normAutofit fontScale="55000" lnSpcReduction="20000"/>
          </a:bodyPr>
          <a:lstStyle/>
          <a:p>
            <a:pPr marL="0" indent="0" algn="ctr">
              <a:buNone/>
            </a:pPr>
            <a:r>
              <a:rPr lang="en-US" sz="2800" dirty="0" smtClean="0"/>
              <a:t>Resources for garnering creative ways to incorporate the five practices (don’t just look at librarian resources, look for teacher and parent ideas, too!)</a:t>
            </a:r>
          </a:p>
          <a:p>
            <a:r>
              <a:rPr lang="en-US" dirty="0">
                <a:hlinkClick r:id="rId3"/>
              </a:rPr>
              <a:t>http://www.colorincolorado.org</a:t>
            </a:r>
            <a:r>
              <a:rPr lang="en-US" dirty="0" smtClean="0">
                <a:hlinkClick r:id="rId3"/>
              </a:rPr>
              <a:t>/</a:t>
            </a:r>
            <a:r>
              <a:rPr lang="en-US" dirty="0" smtClean="0"/>
              <a:t/>
            </a:r>
            <a:br>
              <a:rPr lang="en-US" dirty="0" smtClean="0"/>
            </a:br>
            <a:endParaRPr lang="en-US" dirty="0" smtClean="0"/>
          </a:p>
          <a:p>
            <a:r>
              <a:rPr lang="en-US" dirty="0">
                <a:hlinkClick r:id="rId4"/>
              </a:rPr>
              <a:t>http://www.readingrockets.org</a:t>
            </a:r>
            <a:r>
              <a:rPr lang="en-US" dirty="0" smtClean="0">
                <a:hlinkClick r:id="rId4"/>
              </a:rPr>
              <a:t>/</a:t>
            </a:r>
            <a:r>
              <a:rPr lang="en-US" dirty="0" smtClean="0"/>
              <a:t> </a:t>
            </a:r>
          </a:p>
          <a:p>
            <a:pPr lvl="1"/>
            <a:r>
              <a:rPr lang="en-US" dirty="0"/>
              <a:t>For reading:</a:t>
            </a:r>
            <a:br>
              <a:rPr lang="en-US" dirty="0"/>
            </a:br>
            <a:r>
              <a:rPr lang="en-US" dirty="0" smtClean="0"/>
              <a:t> </a:t>
            </a:r>
            <a:r>
              <a:rPr lang="en-US" dirty="0">
                <a:hlinkClick r:id="rId5"/>
              </a:rPr>
              <a:t>http://www.readingrockets.org/books/booksbytheme</a:t>
            </a:r>
            <a:r>
              <a:rPr lang="en-US" dirty="0"/>
              <a:t> </a:t>
            </a:r>
            <a:endParaRPr lang="en-US" dirty="0" smtClean="0"/>
          </a:p>
          <a:p>
            <a:pPr lvl="1"/>
            <a:r>
              <a:rPr lang="en-US" dirty="0" smtClean="0"/>
              <a:t>For </a:t>
            </a:r>
            <a:r>
              <a:rPr lang="en-US" dirty="0" smtClean="0"/>
              <a:t>writing:  </a:t>
            </a:r>
            <a:br>
              <a:rPr lang="en-US" dirty="0" smtClean="0"/>
            </a:br>
            <a:r>
              <a:rPr lang="en-US" dirty="0">
                <a:hlinkClick r:id="rId6"/>
              </a:rPr>
              <a:t>http://</a:t>
            </a:r>
            <a:r>
              <a:rPr lang="en-US" dirty="0" smtClean="0">
                <a:hlinkClick r:id="rId6"/>
              </a:rPr>
              <a:t>www.readingrockets.org/article/extending-interactive-writing-grades-2-5</a:t>
            </a:r>
            <a:r>
              <a:rPr lang="en-US" dirty="0" smtClean="0"/>
              <a:t> </a:t>
            </a:r>
            <a:endParaRPr lang="en-US" dirty="0" smtClean="0"/>
          </a:p>
          <a:p>
            <a:pPr lvl="1"/>
            <a:r>
              <a:rPr lang="en-US" dirty="0" smtClean="0"/>
              <a:t>For Singing: </a:t>
            </a:r>
            <a:br>
              <a:rPr lang="en-US" dirty="0" smtClean="0"/>
            </a:br>
            <a:r>
              <a:rPr lang="en-US" dirty="0">
                <a:hlinkClick r:id="rId7"/>
              </a:rPr>
              <a:t>http://www.readingrockets.org/content/pdfs/literacybags/music_08.pdf</a:t>
            </a:r>
            <a:r>
              <a:rPr lang="en-US" dirty="0"/>
              <a:t> </a:t>
            </a:r>
            <a:r>
              <a:rPr lang="en-US" dirty="0" smtClean="0"/>
              <a:t/>
            </a:r>
            <a:br>
              <a:rPr lang="en-US" dirty="0" smtClean="0"/>
            </a:br>
            <a:endParaRPr lang="en-US" dirty="0"/>
          </a:p>
          <a:p>
            <a:r>
              <a:rPr lang="en-US" dirty="0" smtClean="0">
                <a:hlinkClick r:id="rId8"/>
              </a:rPr>
              <a:t>http</a:t>
            </a:r>
            <a:r>
              <a:rPr lang="en-US" dirty="0">
                <a:hlinkClick r:id="rId8"/>
              </a:rPr>
              <a:t>://</a:t>
            </a:r>
            <a:r>
              <a:rPr lang="en-US" dirty="0" smtClean="0">
                <a:hlinkClick r:id="rId8"/>
              </a:rPr>
              <a:t>www.startwithabook.org/</a:t>
            </a:r>
            <a:endParaRPr lang="en-US" dirty="0"/>
          </a:p>
          <a:p>
            <a:pPr lvl="1"/>
            <a:r>
              <a:rPr lang="en-US" dirty="0" smtClean="0"/>
              <a:t>For Singing: </a:t>
            </a:r>
            <a:br>
              <a:rPr lang="en-US" dirty="0" smtClean="0"/>
            </a:br>
            <a:r>
              <a:rPr lang="en-US" dirty="0" smtClean="0">
                <a:hlinkClick r:id="rId9"/>
              </a:rPr>
              <a:t>http</a:t>
            </a:r>
            <a:r>
              <a:rPr lang="en-US" dirty="0">
                <a:hlinkClick r:id="rId9"/>
              </a:rPr>
              <a:t>://</a:t>
            </a:r>
            <a:r>
              <a:rPr lang="en-US" dirty="0" smtClean="0">
                <a:hlinkClick r:id="rId9"/>
              </a:rPr>
              <a:t>www.startwithabook.org/booklists/music-and-musicians#1</a:t>
            </a:r>
            <a:r>
              <a:rPr lang="en-US" dirty="0" smtClean="0"/>
              <a:t> </a:t>
            </a:r>
            <a:br>
              <a:rPr lang="en-US" dirty="0" smtClean="0"/>
            </a:br>
            <a:endParaRPr lang="en-US" dirty="0" smtClean="0"/>
          </a:p>
          <a:p>
            <a:r>
              <a:rPr lang="en-US" dirty="0">
                <a:hlinkClick r:id="rId10"/>
              </a:rPr>
              <a:t>http://</a:t>
            </a:r>
            <a:r>
              <a:rPr lang="en-US" dirty="0" smtClean="0">
                <a:hlinkClick r:id="rId10"/>
              </a:rPr>
              <a:t>growingwisconsinreaders.org/school</a:t>
            </a:r>
            <a:r>
              <a:rPr lang="en-US" dirty="0" smtClean="0"/>
              <a:t> </a:t>
            </a:r>
          </a:p>
          <a:p>
            <a:r>
              <a:rPr lang="en-US" dirty="0" smtClean="0"/>
              <a:t>Crow, S. and Robins, J. “Play in the Library.” Teacher Librarian. June 2012, Volume 39, Issue 5, pages 36-43 (found in Infosoup/</a:t>
            </a:r>
            <a:r>
              <a:rPr lang="en-US" dirty="0" err="1" smtClean="0"/>
              <a:t>Ebsco</a:t>
            </a:r>
            <a:r>
              <a:rPr lang="en-US" dirty="0" smtClean="0"/>
              <a:t> database</a:t>
            </a:r>
            <a:r>
              <a:rPr lang="en-US" dirty="0" smtClean="0"/>
              <a:t>)</a:t>
            </a:r>
          </a:p>
          <a:p>
            <a:r>
              <a:rPr lang="en-US" dirty="0">
                <a:hlinkClick r:id="rId11"/>
              </a:rPr>
              <a:t>https://search.creativecommons.org</a:t>
            </a:r>
            <a:r>
              <a:rPr lang="en-US" dirty="0" smtClean="0">
                <a:hlinkClick r:id="rId11"/>
              </a:rPr>
              <a:t>/</a:t>
            </a:r>
            <a:r>
              <a:rPr lang="en-US" dirty="0" smtClean="0"/>
              <a:t> Music  Search in Creative Commons (</a:t>
            </a:r>
            <a:r>
              <a:rPr lang="en-US" dirty="0" err="1" smtClean="0"/>
              <a:t>ccMixter</a:t>
            </a:r>
            <a:r>
              <a:rPr lang="en-US" dirty="0" smtClean="0"/>
              <a:t> and </a:t>
            </a:r>
            <a:r>
              <a:rPr lang="en-US" dirty="0" err="1" smtClean="0"/>
              <a:t>Jamendo</a:t>
            </a:r>
            <a:r>
              <a:rPr lang="en-US" dirty="0" smtClean="0"/>
              <a:t> are your choices </a:t>
            </a:r>
            <a:r>
              <a:rPr lang="en-US" smtClean="0"/>
              <a:t>for music searching)</a:t>
            </a:r>
            <a:endParaRPr lang="en-US" dirty="0" smtClean="0"/>
          </a:p>
          <a:p>
            <a:endParaRPr lang="en-US" dirty="0" smtClean="0"/>
          </a:p>
        </p:txBody>
      </p:sp>
    </p:spTree>
    <p:extLst>
      <p:ext uri="{BB962C8B-B14F-4D97-AF65-F5344CB8AC3E}">
        <p14:creationId xmlns:p14="http://schemas.microsoft.com/office/powerpoint/2010/main" val="1382914206"/>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540</TotalTime>
  <Words>2347</Words>
  <Application>Microsoft Office PowerPoint</Application>
  <PresentationFormat>On-screen Show (4:3)</PresentationFormat>
  <Paragraphs>86</Paragraphs>
  <Slides>9</Slides>
  <Notes>9</Notes>
  <HiddenSlides>0</HiddenSlides>
  <MMClips>0</MMClips>
  <ScaleCrop>false</ScaleCrop>
  <HeadingPairs>
    <vt:vector size="4" baseType="variant">
      <vt:variant>
        <vt:lpstr>Theme</vt:lpstr>
      </vt:variant>
      <vt:variant>
        <vt:i4>1</vt:i4>
      </vt:variant>
      <vt:variant>
        <vt:lpstr>Slide Titles</vt:lpstr>
      </vt:variant>
      <vt:variant>
        <vt:i4>9</vt:i4>
      </vt:variant>
    </vt:vector>
  </HeadingPairs>
  <TitlesOfParts>
    <vt:vector size="10" baseType="lpstr">
      <vt:lpstr>Office Theme</vt:lpstr>
      <vt:lpstr>Using the Five Practices in Afterschool Programming </vt:lpstr>
      <vt:lpstr>The Five Practices</vt:lpstr>
      <vt:lpstr>PowerPoint Presentation</vt:lpstr>
      <vt:lpstr>Singing: Probably the scariest of the practices, so let’s start off by changing this idea to “Music”…</vt:lpstr>
      <vt:lpstr>It’s what we do. We also need to think about how we do it.</vt:lpstr>
      <vt:lpstr>Utensil Use &amp; Poetry</vt:lpstr>
      <vt:lpstr>Play is the work of children…Child Development Institute </vt:lpstr>
      <vt:lpstr>Bibliography -Italics mine…</vt:lpstr>
      <vt:lpstr>Resources</vt:lpstr>
    </vt:vector>
  </TitlesOfParts>
  <Company>Hewlett-Packard</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Using the Five Practices in Afterschool Programming</dc:title>
  <dc:creator>Pelky</dc:creator>
  <cp:lastModifiedBy>Staff</cp:lastModifiedBy>
  <cp:revision>34</cp:revision>
  <cp:lastPrinted>2015-12-16T23:26:00Z</cp:lastPrinted>
  <dcterms:created xsi:type="dcterms:W3CDTF">2015-11-12T04:08:48Z</dcterms:created>
  <dcterms:modified xsi:type="dcterms:W3CDTF">2015-12-16T23:30:22Z</dcterms:modified>
</cp:coreProperties>
</file>